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7" r:id="rId3"/>
    <p:sldId id="258" r:id="rId4"/>
    <p:sldId id="306" r:id="rId5"/>
    <p:sldId id="262" r:id="rId6"/>
    <p:sldId id="256" r:id="rId7"/>
    <p:sldId id="261" r:id="rId8"/>
    <p:sldId id="260" r:id="rId9"/>
    <p:sldId id="263" r:id="rId10"/>
    <p:sldId id="267" r:id="rId11"/>
    <p:sldId id="268" r:id="rId12"/>
    <p:sldId id="270" r:id="rId13"/>
    <p:sldId id="309" r:id="rId14"/>
    <p:sldId id="310" r:id="rId15"/>
    <p:sldId id="311" r:id="rId16"/>
    <p:sldId id="269" r:id="rId17"/>
    <p:sldId id="308" r:id="rId18"/>
    <p:sldId id="278" r:id="rId19"/>
    <p:sldId id="279" r:id="rId20"/>
    <p:sldId id="281" r:id="rId21"/>
    <p:sldId id="282" r:id="rId22"/>
    <p:sldId id="284" r:id="rId23"/>
    <p:sldId id="285" r:id="rId24"/>
    <p:sldId id="312" r:id="rId25"/>
    <p:sldId id="313" r:id="rId26"/>
    <p:sldId id="289" r:id="rId27"/>
    <p:sldId id="291" r:id="rId28"/>
    <p:sldId id="314" r:id="rId29"/>
    <p:sldId id="292" r:id="rId30"/>
    <p:sldId id="296" r:id="rId31"/>
    <p:sldId id="297" r:id="rId32"/>
    <p:sldId id="298" r:id="rId33"/>
    <p:sldId id="315" r:id="rId34"/>
    <p:sldId id="316" r:id="rId35"/>
    <p:sldId id="317"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81" d="100"/>
          <a:sy n="81" d="100"/>
        </p:scale>
        <p:origin x="9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5</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1/3/2025</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1/3/2025</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1/3/2025</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E053A8-6640-75AA-0C63-82AF87EF87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89D2BB5-9C5A-58F3-B494-5DE59C78B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7"/>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65F5B562-5284-8315-4AA0-B715DBB2AC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 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8"/>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với giọng thẹn thùng, e ấp, tiếng hát phải như nước suối thượng nguồn, róc rách, từ từ, nhưng trong vắt, tinh khôi và hứa hẹn một dòng cuồn cuộn.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mát rượi. Các chị lại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kết thúc hội hát, để mọi người ai về quê ấy.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lưu luyến, dùng dằng, đau đầu, nghe buồn biết chừng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nhà bà Trưởng ra về, tâm trí tôi vẫn cứ ngân nga điệp khúc da diết “Quan họ nghỉ, chúng em ra về...” của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Tôi vẫn mong ngóng đến ngày, điệp khúc đó sẽ được ngân lên bằng giọng hát của chính tôi, chứ không chỉ vang lên trong tâm trí như khi ấy.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93564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660400" y="774699"/>
            <a:ext cx="8558644" cy="54737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Hộp Văn bản 1">
            <a:extLst>
              <a:ext uri="{FF2B5EF4-FFF2-40B4-BE49-F238E27FC236}">
                <a16:creationId xmlns:a16="http://schemas.microsoft.com/office/drawing/2014/main" id="{C43DC560-AE12-6973-ECD5-BF0146DF10B9}"/>
              </a:ext>
            </a:extLst>
          </p:cNvPr>
          <p:cNvSpPr txBox="1"/>
          <p:nvPr/>
        </p:nvSpPr>
        <p:spPr>
          <a:xfrm>
            <a:off x="831530" y="1383006"/>
            <a:ext cx="8140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38100">
                  <a:solidFill>
                    <a:prstClr val="black"/>
                  </a:solidFill>
                </a:ln>
                <a:solidFill>
                  <a:srgbClr val="FF6600"/>
                </a:solidFill>
                <a:effectLst/>
                <a:uLnTx/>
                <a:uFillTx/>
                <a:latin typeface="iCiel Pony" panose="02000000000000000000" pitchFamily="2" charset="0"/>
                <a:ea typeface="+mn-ea"/>
                <a:cs typeface="+mn-cs"/>
              </a:rPr>
              <a:t>HƯỚNG DẪN GIỌNG ĐỌC</a:t>
            </a:r>
            <a:endParaRPr kumimoji="0" lang="en-US" sz="5400" b="1" i="0" u="none" strike="noStrike" kern="1200" cap="none" spc="0" normalizeH="0" baseline="0" noProof="0" dirty="0">
              <a:ln w="38100">
                <a:solidFill>
                  <a:prstClr val="black"/>
                </a:solidFill>
              </a:ln>
              <a:solidFill>
                <a:srgbClr val="FF6600"/>
              </a:solidFill>
              <a:effectLst/>
              <a:uLnTx/>
              <a:uFillTx/>
              <a:latin typeface="iCiel Pony" panose="02000000000000000000" pitchFamily="2" charset="0"/>
              <a:ea typeface="+mn-ea"/>
              <a:cs typeface="+mn-cs"/>
            </a:endParaRPr>
          </a:p>
        </p:txBody>
      </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7"/>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6"/>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7"/>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6"/>
          <a:stretch>
            <a:fillRect/>
          </a:stretch>
        </p:blipFill>
        <p:spPr>
          <a:xfrm>
            <a:off x="2004163" y="30228"/>
            <a:ext cx="7822195" cy="3610923"/>
          </a:xfrm>
          <a:prstGeom prst="rect">
            <a:avLst/>
          </a:prstGeom>
        </p:spPr>
      </p:pic>
      <p:pic>
        <p:nvPicPr>
          <p:cNvPr id="5" name="Picture 4">
            <a:extLst>
              <a:ext uri="{FF2B5EF4-FFF2-40B4-BE49-F238E27FC236}">
                <a16:creationId xmlns:a16="http://schemas.microsoft.com/office/drawing/2014/main" id="{65C88FC4-3416-4D71-FB05-73C4BA1824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774700" y="927099"/>
            <a:ext cx="8558644" cy="50038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51705" y="2269517"/>
            <a:ext cx="7920154" cy="3244030"/>
          </a:xfrm>
          <a:prstGeom prst="rect">
            <a:avLst/>
          </a:prstGeom>
        </p:spPr>
        <p:txBody>
          <a:bodyPr wrap="square">
            <a:spAutoFit/>
          </a:bodyPr>
          <a:lstStyle/>
          <a:p>
            <a:pPr marL="457200" lvl="0" indent="-457200" algn="just">
              <a:lnSpc>
                <a:spcPct val="150000"/>
              </a:lnSpc>
              <a:buFontTx/>
              <a:buChar char="-"/>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2164D94-DCDD-7B8A-99BF-8B13CD87CEA8}"/>
              </a:ext>
            </a:extLst>
          </p:cNvPr>
          <p:cNvPicPr>
            <a:picLocks noChangeAspect="1"/>
          </p:cNvPicPr>
          <p:nvPr/>
        </p:nvPicPr>
        <p:blipFill>
          <a:blip r:embed="rId4"/>
          <a:stretch>
            <a:fillRect/>
          </a:stretch>
        </p:blipFill>
        <p:spPr>
          <a:xfrm>
            <a:off x="756567" y="1307548"/>
            <a:ext cx="8138865" cy="1012024"/>
          </a:xfrm>
          <a:prstGeom prst="rect">
            <a:avLst/>
          </a:prstGeom>
        </p:spPr>
      </p:pic>
    </p:spTree>
    <p:extLst>
      <p:ext uri="{BB962C8B-B14F-4D97-AF65-F5344CB8AC3E}">
        <p14:creationId xmlns:p14="http://schemas.microsoft.com/office/powerpoint/2010/main" val="41454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pic>
        <p:nvPicPr>
          <p:cNvPr id="16" name="Picture 15">
            <a:extLst>
              <a:ext uri="{FF2B5EF4-FFF2-40B4-BE49-F238E27FC236}">
                <a16:creationId xmlns:a16="http://schemas.microsoft.com/office/drawing/2014/main" id="{E5F27900-F84A-7DE2-FD06-E71A781C6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8"/>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3666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4: 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2"/>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588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1879</Words>
  <Application>Microsoft Office PowerPoint</Application>
  <PresentationFormat>Widescreen</PresentationFormat>
  <Paragraphs>80</Paragraphs>
  <Slides>35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#9Slide05 SVNClementine</vt:lpstr>
      <vt:lpstr>Arial</vt:lpstr>
      <vt:lpstr>Calibri</vt:lpstr>
      <vt:lpstr>Calibri Light</vt:lpstr>
      <vt:lpstr>Cambria</vt:lpstr>
      <vt:lpstr>iCiel Pony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35</cp:revision>
  <dcterms:created xsi:type="dcterms:W3CDTF">2024-10-09T16:29:54Z</dcterms:created>
  <dcterms:modified xsi:type="dcterms:W3CDTF">2025-01-03T08:41:43Z</dcterms:modified>
</cp:coreProperties>
</file>